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7" r:id="rId3"/>
    <p:sldId id="265" r:id="rId4"/>
    <p:sldId id="268" r:id="rId5"/>
    <p:sldId id="260" r:id="rId6"/>
    <p:sldId id="261" r:id="rId7"/>
    <p:sldId id="266"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8"/>
    <p:restoredTop sz="78025"/>
  </p:normalViewPr>
  <p:slideViewPr>
    <p:cSldViewPr snapToGrid="0" snapToObjects="1">
      <p:cViewPr varScale="1">
        <p:scale>
          <a:sx n="129" d="100"/>
          <a:sy n="129" d="100"/>
        </p:scale>
        <p:origin x="195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97A06-F58E-F54F-A341-E61C5D2817A4}" type="datetimeFigureOut">
              <a:rPr lang="en-US" smtClean="0"/>
              <a:t>7/4/2019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3CAE1-FA44-D04E-9D70-FBAF66580309}" type="slidenum">
              <a:rPr lang="en-US" smtClean="0"/>
              <a:t>‹#›</a:t>
            </a:fld>
            <a:endParaRPr lang="en-US"/>
          </a:p>
        </p:txBody>
      </p:sp>
    </p:spTree>
    <p:extLst>
      <p:ext uri="{BB962C8B-B14F-4D97-AF65-F5344CB8AC3E}">
        <p14:creationId xmlns:p14="http://schemas.microsoft.com/office/powerpoint/2010/main" val="2729231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3CAE1-FA44-D04E-9D70-FBAF66580309}" type="slidenum">
              <a:rPr lang="en-US" smtClean="0"/>
              <a:t>1</a:t>
            </a:fld>
            <a:endParaRPr lang="en-US"/>
          </a:p>
        </p:txBody>
      </p:sp>
    </p:spTree>
    <p:extLst>
      <p:ext uri="{BB962C8B-B14F-4D97-AF65-F5344CB8AC3E}">
        <p14:creationId xmlns:p14="http://schemas.microsoft.com/office/powerpoint/2010/main" val="4138089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Symptoms are mistaken for everyday body changes and by the time it is noticed its already at an advanced stage. Drug treatment at these stages are effective, however when it comes to first line treatment for this and other cancers the drugs are either too toxic to the individual or develops resistance (common with late stage cancers) </a:t>
            </a:r>
          </a:p>
          <a:p>
            <a:endParaRPr lang="en-US" dirty="0"/>
          </a:p>
        </p:txBody>
      </p:sp>
      <p:sp>
        <p:nvSpPr>
          <p:cNvPr id="4" name="Slide Number Placeholder 3"/>
          <p:cNvSpPr>
            <a:spLocks noGrp="1"/>
          </p:cNvSpPr>
          <p:nvPr>
            <p:ph type="sldNum" sz="quarter" idx="5"/>
          </p:nvPr>
        </p:nvSpPr>
        <p:spPr/>
        <p:txBody>
          <a:bodyPr/>
          <a:lstStyle/>
          <a:p>
            <a:fld id="{E003CAE1-FA44-D04E-9D70-FBAF66580309}" type="slidenum">
              <a:rPr lang="en-US" smtClean="0"/>
              <a:t>2</a:t>
            </a:fld>
            <a:endParaRPr lang="en-US"/>
          </a:p>
        </p:txBody>
      </p:sp>
    </p:spTree>
    <p:extLst>
      <p:ext uri="{BB962C8B-B14F-4D97-AF65-F5344CB8AC3E}">
        <p14:creationId xmlns:p14="http://schemas.microsoft.com/office/powerpoint/2010/main" val="187884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3CAE1-FA44-D04E-9D70-FBAF66580309}" type="slidenum">
              <a:rPr lang="en-US" smtClean="0"/>
              <a:t>3</a:t>
            </a:fld>
            <a:endParaRPr lang="en-US"/>
          </a:p>
        </p:txBody>
      </p:sp>
    </p:spTree>
    <p:extLst>
      <p:ext uri="{BB962C8B-B14F-4D97-AF65-F5344CB8AC3E}">
        <p14:creationId xmlns:p14="http://schemas.microsoft.com/office/powerpoint/2010/main" val="54320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RNAi – temporarily during treatment only </a:t>
            </a:r>
          </a:p>
          <a:p>
            <a:r>
              <a:rPr lang="en-US" dirty="0"/>
              <a:t>Cells unable to develop resistance and requires lower drug dosage to be effective </a:t>
            </a:r>
          </a:p>
          <a:p>
            <a:r>
              <a:rPr lang="en-US" dirty="0"/>
              <a:t>Use in combination with chemotherapeutics investigating lower doses </a:t>
            </a:r>
          </a:p>
          <a:p>
            <a:endParaRPr lang="en-US" dirty="0"/>
          </a:p>
        </p:txBody>
      </p:sp>
      <p:sp>
        <p:nvSpPr>
          <p:cNvPr id="4" name="Slide Number Placeholder 3"/>
          <p:cNvSpPr>
            <a:spLocks noGrp="1"/>
          </p:cNvSpPr>
          <p:nvPr>
            <p:ph type="sldNum" sz="quarter" idx="5"/>
          </p:nvPr>
        </p:nvSpPr>
        <p:spPr/>
        <p:txBody>
          <a:bodyPr/>
          <a:lstStyle/>
          <a:p>
            <a:fld id="{E003CAE1-FA44-D04E-9D70-FBAF66580309}" type="slidenum">
              <a:rPr lang="en-US" smtClean="0"/>
              <a:t>5</a:t>
            </a:fld>
            <a:endParaRPr lang="en-US"/>
          </a:p>
        </p:txBody>
      </p:sp>
    </p:spTree>
    <p:extLst>
      <p:ext uri="{BB962C8B-B14F-4D97-AF65-F5344CB8AC3E}">
        <p14:creationId xmlns:p14="http://schemas.microsoft.com/office/powerpoint/2010/main" val="241626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3CAE1-FA44-D04E-9D70-FBAF66580309}" type="slidenum">
              <a:rPr lang="en-US" smtClean="0"/>
              <a:t>6</a:t>
            </a:fld>
            <a:endParaRPr lang="en-US"/>
          </a:p>
        </p:txBody>
      </p:sp>
    </p:spTree>
    <p:extLst>
      <p:ext uri="{BB962C8B-B14F-4D97-AF65-F5344CB8AC3E}">
        <p14:creationId xmlns:p14="http://schemas.microsoft.com/office/powerpoint/2010/main" val="2310614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3CAE1-FA44-D04E-9D70-FBAF66580309}" type="slidenum">
              <a:rPr lang="en-US" smtClean="0"/>
              <a:t>7</a:t>
            </a:fld>
            <a:endParaRPr lang="en-US"/>
          </a:p>
        </p:txBody>
      </p:sp>
    </p:spTree>
    <p:extLst>
      <p:ext uri="{BB962C8B-B14F-4D97-AF65-F5344CB8AC3E}">
        <p14:creationId xmlns:p14="http://schemas.microsoft.com/office/powerpoint/2010/main" val="1642443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QR code</a:t>
            </a:r>
          </a:p>
        </p:txBody>
      </p:sp>
      <p:sp>
        <p:nvSpPr>
          <p:cNvPr id="4" name="Slide Number Placeholder 3"/>
          <p:cNvSpPr>
            <a:spLocks noGrp="1"/>
          </p:cNvSpPr>
          <p:nvPr>
            <p:ph type="sldNum" sz="quarter" idx="5"/>
          </p:nvPr>
        </p:nvSpPr>
        <p:spPr/>
        <p:txBody>
          <a:bodyPr/>
          <a:lstStyle/>
          <a:p>
            <a:fld id="{E003CAE1-FA44-D04E-9D70-FBAF66580309}" type="slidenum">
              <a:rPr lang="en-US" smtClean="0"/>
              <a:t>9</a:t>
            </a:fld>
            <a:endParaRPr lang="en-US"/>
          </a:p>
        </p:txBody>
      </p:sp>
    </p:spTree>
    <p:extLst>
      <p:ext uri="{BB962C8B-B14F-4D97-AF65-F5344CB8AC3E}">
        <p14:creationId xmlns:p14="http://schemas.microsoft.com/office/powerpoint/2010/main" val="216937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7/4/2019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7/4/2019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7/4/2019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7/4/2019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7/4/2019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7/4/2019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7/4/2019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olecular.abbott/int/en/products/oncology/urovysion-bladder-cancer-kit" TargetMode="External"/><Relationship Id="rId2" Type="http://schemas.openxmlformats.org/officeDocument/2006/relationships/hyperlink" Target="https://www.molecular.abbott/int/en/products/oncology/vysis-alk-break-apart-fish-probe-ki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akilasammy.co.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2FC1-EB62-4347-9D17-C20CCB2F2E42}"/>
              </a:ext>
            </a:extLst>
          </p:cNvPr>
          <p:cNvSpPr>
            <a:spLocks noGrp="1"/>
          </p:cNvSpPr>
          <p:nvPr>
            <p:ph type="ctrTitle"/>
          </p:nvPr>
        </p:nvSpPr>
        <p:spPr/>
        <p:txBody>
          <a:bodyPr/>
          <a:lstStyle/>
          <a:p>
            <a:r>
              <a:rPr lang="en-US" dirty="0"/>
              <a:t>Ovarian cancer cytogenomics</a:t>
            </a:r>
          </a:p>
        </p:txBody>
      </p:sp>
      <p:sp>
        <p:nvSpPr>
          <p:cNvPr id="3" name="Subtitle 2">
            <a:extLst>
              <a:ext uri="{FF2B5EF4-FFF2-40B4-BE49-F238E27FC236}">
                <a16:creationId xmlns:a16="http://schemas.microsoft.com/office/drawing/2014/main" id="{E4387427-5D21-C848-B3A2-A4D4885E7346}"/>
              </a:ext>
            </a:extLst>
          </p:cNvPr>
          <p:cNvSpPr>
            <a:spLocks noGrp="1"/>
          </p:cNvSpPr>
          <p:nvPr>
            <p:ph type="subTitle" idx="1"/>
          </p:nvPr>
        </p:nvSpPr>
        <p:spPr/>
        <p:txBody>
          <a:bodyPr/>
          <a:lstStyle/>
          <a:p>
            <a:r>
              <a:rPr lang="en-US" dirty="0" err="1"/>
              <a:t>Aakila</a:t>
            </a:r>
            <a:r>
              <a:rPr lang="en-US" dirty="0"/>
              <a:t> Sammy</a:t>
            </a:r>
          </a:p>
        </p:txBody>
      </p:sp>
      <p:sp>
        <p:nvSpPr>
          <p:cNvPr id="4" name="TextBox 3">
            <a:extLst>
              <a:ext uri="{FF2B5EF4-FFF2-40B4-BE49-F238E27FC236}">
                <a16:creationId xmlns:a16="http://schemas.microsoft.com/office/drawing/2014/main" id="{C74D4308-5405-AC4B-89B5-4CB5B7F4B357}"/>
              </a:ext>
            </a:extLst>
          </p:cNvPr>
          <p:cNvSpPr txBox="1"/>
          <p:nvPr/>
        </p:nvSpPr>
        <p:spPr>
          <a:xfrm>
            <a:off x="4183693" y="410853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42575669"/>
      </p:ext>
    </p:extLst>
  </p:cSld>
  <p:clrMapOvr>
    <a:masterClrMapping/>
  </p:clrMapOvr>
  <mc:AlternateContent xmlns:mc="http://schemas.openxmlformats.org/markup-compatibility/2006" xmlns:p14="http://schemas.microsoft.com/office/powerpoint/2010/main">
    <mc:Choice Requires="p14">
      <p:transition spd="slow" p14:dur="2000" advTm="55312"/>
    </mc:Choice>
    <mc:Fallback xmlns="">
      <p:transition spd="slow" advTm="553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EB6F-F543-6546-AF88-67280DBDB068}"/>
              </a:ext>
            </a:extLst>
          </p:cNvPr>
          <p:cNvSpPr>
            <a:spLocks noGrp="1"/>
          </p:cNvSpPr>
          <p:nvPr>
            <p:ph type="title"/>
          </p:nvPr>
        </p:nvSpPr>
        <p:spPr/>
        <p:txBody>
          <a:bodyPr/>
          <a:lstStyle/>
          <a:p>
            <a:r>
              <a:rPr lang="en-US" dirty="0"/>
              <a:t>Challenges associated with Ovarian Cancer </a:t>
            </a:r>
          </a:p>
        </p:txBody>
      </p:sp>
      <p:sp>
        <p:nvSpPr>
          <p:cNvPr id="3" name="Content Placeholder 2">
            <a:extLst>
              <a:ext uri="{FF2B5EF4-FFF2-40B4-BE49-F238E27FC236}">
                <a16:creationId xmlns:a16="http://schemas.microsoft.com/office/drawing/2014/main" id="{DC03A871-A25D-7842-AD22-03D7FA5109CE}"/>
              </a:ext>
            </a:extLst>
          </p:cNvPr>
          <p:cNvSpPr>
            <a:spLocks noGrp="1"/>
          </p:cNvSpPr>
          <p:nvPr>
            <p:ph idx="1"/>
          </p:nvPr>
        </p:nvSpPr>
        <p:spPr>
          <a:xfrm>
            <a:off x="1915890" y="2125911"/>
            <a:ext cx="9601200" cy="3581400"/>
          </a:xfrm>
        </p:spPr>
        <p:txBody>
          <a:bodyPr/>
          <a:lstStyle/>
          <a:p>
            <a:r>
              <a:rPr lang="en-US" dirty="0"/>
              <a:t>Late diagnosis </a:t>
            </a:r>
          </a:p>
          <a:p>
            <a:r>
              <a:rPr lang="en-US" dirty="0"/>
              <a:t>Drug toxicity – TAXOLS </a:t>
            </a:r>
          </a:p>
          <a:p>
            <a:r>
              <a:rPr lang="en-US" dirty="0"/>
              <a:t>Drug resistance - PLATINS</a:t>
            </a:r>
          </a:p>
          <a:p>
            <a:pPr marL="0" indent="0">
              <a:buNone/>
            </a:pPr>
            <a:r>
              <a:rPr lang="en-US" dirty="0"/>
              <a:t> </a:t>
            </a:r>
          </a:p>
        </p:txBody>
      </p:sp>
      <p:pic>
        <p:nvPicPr>
          <p:cNvPr id="5" name="Picture 4">
            <a:extLst>
              <a:ext uri="{FF2B5EF4-FFF2-40B4-BE49-F238E27FC236}">
                <a16:creationId xmlns:a16="http://schemas.microsoft.com/office/drawing/2014/main" id="{119C92DD-5E62-B34A-A221-2BAC68929C37}"/>
              </a:ext>
            </a:extLst>
          </p:cNvPr>
          <p:cNvPicPr>
            <a:picLocks noChangeAspect="1"/>
          </p:cNvPicPr>
          <p:nvPr/>
        </p:nvPicPr>
        <p:blipFill>
          <a:blip r:embed="rId3"/>
          <a:stretch>
            <a:fillRect/>
          </a:stretch>
        </p:blipFill>
        <p:spPr>
          <a:xfrm>
            <a:off x="3282047" y="4354286"/>
            <a:ext cx="1823357" cy="1823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ytfdjgfjh">
            <a:extLst>
              <a:ext uri="{FF2B5EF4-FFF2-40B4-BE49-F238E27FC236}">
                <a16:creationId xmlns:a16="http://schemas.microsoft.com/office/drawing/2014/main" id="{528AF882-2F25-FF44-B5B5-FAA8C2BA5E08}"/>
              </a:ext>
            </a:extLst>
          </p:cNvPr>
          <p:cNvPicPr>
            <a:picLocks noChangeAspect="1"/>
          </p:cNvPicPr>
          <p:nvPr/>
        </p:nvPicPr>
        <p:blipFill>
          <a:blip r:embed="rId4"/>
          <a:stretch>
            <a:fillRect/>
          </a:stretch>
        </p:blipFill>
        <p:spPr>
          <a:xfrm>
            <a:off x="1178381" y="4343400"/>
            <a:ext cx="1823356" cy="1823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08DDF222-26AF-7B49-BED0-9A7FC511FCC9}"/>
              </a:ext>
            </a:extLst>
          </p:cNvPr>
          <p:cNvPicPr>
            <a:picLocks noChangeAspect="1"/>
          </p:cNvPicPr>
          <p:nvPr/>
        </p:nvPicPr>
        <p:blipFill>
          <a:blip r:embed="rId5"/>
          <a:stretch>
            <a:fillRect/>
          </a:stretch>
        </p:blipFill>
        <p:spPr>
          <a:xfrm>
            <a:off x="5385714" y="4354286"/>
            <a:ext cx="1823357" cy="1823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C689AA0D-6D2A-144B-8ADE-C6B384A0DDEF}"/>
              </a:ext>
            </a:extLst>
          </p:cNvPr>
          <p:cNvPicPr>
            <a:picLocks noChangeAspect="1"/>
          </p:cNvPicPr>
          <p:nvPr/>
        </p:nvPicPr>
        <p:blipFill>
          <a:blip r:embed="rId6"/>
          <a:stretch>
            <a:fillRect/>
          </a:stretch>
        </p:blipFill>
        <p:spPr>
          <a:xfrm>
            <a:off x="7489381" y="4354286"/>
            <a:ext cx="1823357" cy="1823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DAFB8AE8-A075-F64A-98F3-BB15E9C2FF42}"/>
              </a:ext>
            </a:extLst>
          </p:cNvPr>
          <p:cNvPicPr>
            <a:picLocks noChangeAspect="1"/>
          </p:cNvPicPr>
          <p:nvPr/>
        </p:nvPicPr>
        <p:blipFill>
          <a:blip r:embed="rId7"/>
          <a:stretch>
            <a:fillRect/>
          </a:stretch>
        </p:blipFill>
        <p:spPr>
          <a:xfrm>
            <a:off x="9593048" y="4343399"/>
            <a:ext cx="1823357" cy="1823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6E4C4908-29F3-874E-AB5F-0FBA6CFEDD4F}"/>
              </a:ext>
            </a:extLst>
          </p:cNvPr>
          <p:cNvSpPr txBox="1"/>
          <p:nvPr/>
        </p:nvSpPr>
        <p:spPr>
          <a:xfrm>
            <a:off x="1527260" y="3916917"/>
            <a:ext cx="1014552" cy="369332"/>
          </a:xfrm>
          <a:prstGeom prst="rect">
            <a:avLst/>
          </a:prstGeom>
          <a:noFill/>
        </p:spPr>
        <p:txBody>
          <a:bodyPr wrap="square" rtlCol="0">
            <a:spAutoFit/>
          </a:bodyPr>
          <a:lstStyle/>
          <a:p>
            <a:r>
              <a:rPr lang="en-US" dirty="0" err="1"/>
              <a:t>hOSEpic</a:t>
            </a:r>
            <a:endParaRPr lang="en-US" dirty="0"/>
          </a:p>
        </p:txBody>
      </p:sp>
      <p:sp>
        <p:nvSpPr>
          <p:cNvPr id="15" name="TextBox 14">
            <a:extLst>
              <a:ext uri="{FF2B5EF4-FFF2-40B4-BE49-F238E27FC236}">
                <a16:creationId xmlns:a16="http://schemas.microsoft.com/office/drawing/2014/main" id="{C2F9CF2E-7EA3-D643-B823-02D17E846A39}"/>
              </a:ext>
            </a:extLst>
          </p:cNvPr>
          <p:cNvSpPr txBox="1"/>
          <p:nvPr/>
        </p:nvSpPr>
        <p:spPr>
          <a:xfrm>
            <a:off x="3523971" y="3916917"/>
            <a:ext cx="1393381" cy="369332"/>
          </a:xfrm>
          <a:prstGeom prst="rect">
            <a:avLst/>
          </a:prstGeom>
          <a:noFill/>
        </p:spPr>
        <p:txBody>
          <a:bodyPr wrap="square" rtlCol="0">
            <a:spAutoFit/>
          </a:bodyPr>
          <a:lstStyle/>
          <a:p>
            <a:r>
              <a:rPr lang="en-US" dirty="0"/>
              <a:t>MDAH-2774</a:t>
            </a:r>
          </a:p>
        </p:txBody>
      </p:sp>
      <p:sp>
        <p:nvSpPr>
          <p:cNvPr id="16" name="TextBox 15">
            <a:extLst>
              <a:ext uri="{FF2B5EF4-FFF2-40B4-BE49-F238E27FC236}">
                <a16:creationId xmlns:a16="http://schemas.microsoft.com/office/drawing/2014/main" id="{C16F8028-50B4-DB46-9659-D9DFBDCEB835}"/>
              </a:ext>
            </a:extLst>
          </p:cNvPr>
          <p:cNvSpPr txBox="1"/>
          <p:nvPr/>
        </p:nvSpPr>
        <p:spPr>
          <a:xfrm>
            <a:off x="5881269" y="3916917"/>
            <a:ext cx="1393381" cy="369332"/>
          </a:xfrm>
          <a:prstGeom prst="rect">
            <a:avLst/>
          </a:prstGeom>
          <a:noFill/>
        </p:spPr>
        <p:txBody>
          <a:bodyPr wrap="square" rtlCol="0">
            <a:spAutoFit/>
          </a:bodyPr>
          <a:lstStyle/>
          <a:p>
            <a:r>
              <a:rPr lang="en-US" dirty="0"/>
              <a:t>PEO-4</a:t>
            </a:r>
          </a:p>
        </p:txBody>
      </p:sp>
      <p:sp>
        <p:nvSpPr>
          <p:cNvPr id="17" name="TextBox 16">
            <a:extLst>
              <a:ext uri="{FF2B5EF4-FFF2-40B4-BE49-F238E27FC236}">
                <a16:creationId xmlns:a16="http://schemas.microsoft.com/office/drawing/2014/main" id="{15E95174-27D1-F840-AD37-18B7D80AF88C}"/>
              </a:ext>
            </a:extLst>
          </p:cNvPr>
          <p:cNvSpPr txBox="1"/>
          <p:nvPr/>
        </p:nvSpPr>
        <p:spPr>
          <a:xfrm>
            <a:off x="10123709" y="3916611"/>
            <a:ext cx="1393381" cy="369332"/>
          </a:xfrm>
          <a:prstGeom prst="rect">
            <a:avLst/>
          </a:prstGeom>
          <a:noFill/>
        </p:spPr>
        <p:txBody>
          <a:bodyPr wrap="square" rtlCol="0">
            <a:spAutoFit/>
          </a:bodyPr>
          <a:lstStyle/>
          <a:p>
            <a:r>
              <a:rPr lang="en-US" dirty="0"/>
              <a:t>PEO-1</a:t>
            </a:r>
          </a:p>
        </p:txBody>
      </p:sp>
      <p:sp>
        <p:nvSpPr>
          <p:cNvPr id="18" name="TextBox 17">
            <a:extLst>
              <a:ext uri="{FF2B5EF4-FFF2-40B4-BE49-F238E27FC236}">
                <a16:creationId xmlns:a16="http://schemas.microsoft.com/office/drawing/2014/main" id="{4F20B0AE-101F-D04A-8C66-A6A4507AC989}"/>
              </a:ext>
            </a:extLst>
          </p:cNvPr>
          <p:cNvSpPr txBox="1"/>
          <p:nvPr/>
        </p:nvSpPr>
        <p:spPr>
          <a:xfrm>
            <a:off x="7901122" y="3916611"/>
            <a:ext cx="1393381" cy="369332"/>
          </a:xfrm>
          <a:prstGeom prst="rect">
            <a:avLst/>
          </a:prstGeom>
          <a:noFill/>
        </p:spPr>
        <p:txBody>
          <a:bodyPr wrap="square" rtlCol="0">
            <a:spAutoFit/>
          </a:bodyPr>
          <a:lstStyle/>
          <a:p>
            <a:r>
              <a:rPr lang="en-US" dirty="0"/>
              <a:t>SKOV-3</a:t>
            </a:r>
          </a:p>
        </p:txBody>
      </p:sp>
    </p:spTree>
    <p:extLst>
      <p:ext uri="{BB962C8B-B14F-4D97-AF65-F5344CB8AC3E}">
        <p14:creationId xmlns:p14="http://schemas.microsoft.com/office/powerpoint/2010/main" val="291102061"/>
      </p:ext>
    </p:extLst>
  </p:cSld>
  <p:clrMapOvr>
    <a:masterClrMapping/>
  </p:clrMapOvr>
  <mc:AlternateContent xmlns:mc="http://schemas.openxmlformats.org/markup-compatibility/2006" xmlns:p14="http://schemas.microsoft.com/office/powerpoint/2010/main">
    <mc:Choice Requires="p14">
      <p:transition spd="slow" p14:dur="2000" advTm="145151"/>
    </mc:Choice>
    <mc:Fallback xmlns="">
      <p:transition spd="slow" advTm="1451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FECB-8AE6-7847-A8DC-AD25811C6A7B}"/>
              </a:ext>
            </a:extLst>
          </p:cNvPr>
          <p:cNvSpPr>
            <a:spLocks noGrp="1"/>
          </p:cNvSpPr>
          <p:nvPr>
            <p:ph type="title"/>
          </p:nvPr>
        </p:nvSpPr>
        <p:spPr/>
        <p:txBody>
          <a:bodyPr/>
          <a:lstStyle/>
          <a:p>
            <a:r>
              <a:rPr lang="en-US" dirty="0"/>
              <a:t>Chromosomes move </a:t>
            </a:r>
          </a:p>
        </p:txBody>
      </p:sp>
      <p:sp>
        <p:nvSpPr>
          <p:cNvPr id="3" name="Content Placeholder 2">
            <a:extLst>
              <a:ext uri="{FF2B5EF4-FFF2-40B4-BE49-F238E27FC236}">
                <a16:creationId xmlns:a16="http://schemas.microsoft.com/office/drawing/2014/main" id="{D6731273-FA37-BB45-B839-CC4E00BED121}"/>
              </a:ext>
            </a:extLst>
          </p:cNvPr>
          <p:cNvSpPr>
            <a:spLocks noGrp="1"/>
          </p:cNvSpPr>
          <p:nvPr>
            <p:ph idx="1"/>
          </p:nvPr>
        </p:nvSpPr>
        <p:spPr>
          <a:xfrm>
            <a:off x="1676400" y="1623674"/>
            <a:ext cx="4800600" cy="3894365"/>
          </a:xfrm>
        </p:spPr>
        <p:txBody>
          <a:bodyPr/>
          <a:lstStyle/>
          <a:p>
            <a:r>
              <a:rPr lang="en-US" dirty="0"/>
              <a:t>Non-randomly organized &amp; Re-</a:t>
            </a:r>
            <a:r>
              <a:rPr lang="en-US" dirty="0" err="1"/>
              <a:t>organise</a:t>
            </a:r>
            <a:r>
              <a:rPr lang="en-US" dirty="0"/>
              <a:t> </a:t>
            </a:r>
          </a:p>
          <a:p>
            <a:r>
              <a:rPr lang="en-US" dirty="0"/>
              <a:t>Physiological conditions – Serum Level </a:t>
            </a:r>
          </a:p>
          <a:p>
            <a:r>
              <a:rPr lang="en-US" dirty="0"/>
              <a:t>Cell Cycle – Senescence </a:t>
            </a:r>
          </a:p>
          <a:p>
            <a:r>
              <a:rPr lang="en-US" dirty="0"/>
              <a:t>In diseases – HGPS, colon, cervical, leukemia and many more.</a:t>
            </a:r>
          </a:p>
        </p:txBody>
      </p:sp>
      <p:sp>
        <p:nvSpPr>
          <p:cNvPr id="14" name="TextBox 13">
            <a:extLst>
              <a:ext uri="{FF2B5EF4-FFF2-40B4-BE49-F238E27FC236}">
                <a16:creationId xmlns:a16="http://schemas.microsoft.com/office/drawing/2014/main" id="{A3B0EF4E-9A53-2742-B7A7-5B3BC9EF5332}"/>
              </a:ext>
            </a:extLst>
          </p:cNvPr>
          <p:cNvSpPr txBox="1"/>
          <p:nvPr/>
        </p:nvSpPr>
        <p:spPr>
          <a:xfrm>
            <a:off x="1487456" y="5210168"/>
            <a:ext cx="5884065" cy="1477328"/>
          </a:xfrm>
          <a:prstGeom prst="rect">
            <a:avLst/>
          </a:prstGeom>
          <a:noFill/>
        </p:spPr>
        <p:txBody>
          <a:bodyPr wrap="square" rtlCol="0">
            <a:spAutoFit/>
          </a:bodyPr>
          <a:lstStyle/>
          <a:p>
            <a:r>
              <a:rPr lang="en-US" dirty="0"/>
              <a:t>Depiction of Nuclear position of whole chromosome territories before (+) and after (-) serum removal in Primary human dermal fibroblast nucleus</a:t>
            </a:r>
          </a:p>
          <a:p>
            <a:endParaRPr lang="en-US" dirty="0"/>
          </a:p>
          <a:p>
            <a:r>
              <a:rPr lang="en-US" b="1" dirty="0"/>
              <a:t>-Dr Joanna Bridger </a:t>
            </a:r>
          </a:p>
        </p:txBody>
      </p:sp>
      <p:pic>
        <p:nvPicPr>
          <p:cNvPr id="18" name="Picture 17">
            <a:extLst>
              <a:ext uri="{FF2B5EF4-FFF2-40B4-BE49-F238E27FC236}">
                <a16:creationId xmlns:a16="http://schemas.microsoft.com/office/drawing/2014/main" id="{B1C67071-E834-8540-8A91-8515355BF79E}"/>
              </a:ext>
            </a:extLst>
          </p:cNvPr>
          <p:cNvPicPr>
            <a:picLocks noChangeAspect="1"/>
          </p:cNvPicPr>
          <p:nvPr/>
        </p:nvPicPr>
        <p:blipFill>
          <a:blip r:embed="rId3"/>
          <a:stretch>
            <a:fillRect/>
          </a:stretch>
        </p:blipFill>
        <p:spPr>
          <a:xfrm>
            <a:off x="6477000" y="2739118"/>
            <a:ext cx="5448454" cy="3894365"/>
          </a:xfrm>
          <a:prstGeom prst="rect">
            <a:avLst/>
          </a:prstGeom>
        </p:spPr>
      </p:pic>
      <p:sp>
        <p:nvSpPr>
          <p:cNvPr id="4" name="TextBox 3">
            <a:extLst>
              <a:ext uri="{FF2B5EF4-FFF2-40B4-BE49-F238E27FC236}">
                <a16:creationId xmlns:a16="http://schemas.microsoft.com/office/drawing/2014/main" id="{55BA1D25-23E5-BE4D-8219-F502355A77C7}"/>
              </a:ext>
            </a:extLst>
          </p:cNvPr>
          <p:cNvSpPr txBox="1"/>
          <p:nvPr/>
        </p:nvSpPr>
        <p:spPr>
          <a:xfrm>
            <a:off x="9500461" y="3028375"/>
            <a:ext cx="604434" cy="369332"/>
          </a:xfrm>
          <a:prstGeom prst="rect">
            <a:avLst/>
          </a:prstGeom>
          <a:noFill/>
        </p:spPr>
        <p:txBody>
          <a:bodyPr wrap="square" rtlCol="0">
            <a:spAutoFit/>
          </a:bodyPr>
          <a:lstStyle/>
          <a:p>
            <a:r>
              <a:rPr lang="en-US" dirty="0"/>
              <a:t>13</a:t>
            </a:r>
          </a:p>
        </p:txBody>
      </p:sp>
      <p:sp>
        <p:nvSpPr>
          <p:cNvPr id="7" name="TextBox 6">
            <a:extLst>
              <a:ext uri="{FF2B5EF4-FFF2-40B4-BE49-F238E27FC236}">
                <a16:creationId xmlns:a16="http://schemas.microsoft.com/office/drawing/2014/main" id="{C732AD57-68AE-DE44-8D5F-EFE40E6FC994}"/>
              </a:ext>
            </a:extLst>
          </p:cNvPr>
          <p:cNvSpPr txBox="1"/>
          <p:nvPr/>
        </p:nvSpPr>
        <p:spPr>
          <a:xfrm>
            <a:off x="7232848" y="4864994"/>
            <a:ext cx="604434" cy="369332"/>
          </a:xfrm>
          <a:prstGeom prst="rect">
            <a:avLst/>
          </a:prstGeom>
          <a:noFill/>
        </p:spPr>
        <p:txBody>
          <a:bodyPr wrap="square" rtlCol="0">
            <a:spAutoFit/>
          </a:bodyPr>
          <a:lstStyle/>
          <a:p>
            <a:r>
              <a:rPr lang="en-US" dirty="0"/>
              <a:t>18</a:t>
            </a:r>
          </a:p>
        </p:txBody>
      </p:sp>
      <p:sp>
        <p:nvSpPr>
          <p:cNvPr id="8" name="TextBox 7">
            <a:extLst>
              <a:ext uri="{FF2B5EF4-FFF2-40B4-BE49-F238E27FC236}">
                <a16:creationId xmlns:a16="http://schemas.microsoft.com/office/drawing/2014/main" id="{A46686A2-DAF4-7E4F-8780-FE82C89BF24C}"/>
              </a:ext>
            </a:extLst>
          </p:cNvPr>
          <p:cNvSpPr txBox="1"/>
          <p:nvPr/>
        </p:nvSpPr>
        <p:spPr>
          <a:xfrm>
            <a:off x="10568706" y="4076055"/>
            <a:ext cx="604434" cy="369332"/>
          </a:xfrm>
          <a:prstGeom prst="rect">
            <a:avLst/>
          </a:prstGeom>
          <a:noFill/>
        </p:spPr>
        <p:txBody>
          <a:bodyPr wrap="square" rtlCol="0">
            <a:spAutoFit/>
          </a:bodyPr>
          <a:lstStyle/>
          <a:p>
            <a:r>
              <a:rPr lang="en-US" dirty="0"/>
              <a:t>10</a:t>
            </a:r>
          </a:p>
        </p:txBody>
      </p:sp>
      <p:sp>
        <p:nvSpPr>
          <p:cNvPr id="9" name="TextBox 8">
            <a:extLst>
              <a:ext uri="{FF2B5EF4-FFF2-40B4-BE49-F238E27FC236}">
                <a16:creationId xmlns:a16="http://schemas.microsoft.com/office/drawing/2014/main" id="{AAC52CBC-A76E-894D-A8AC-5C1C6158D963}"/>
              </a:ext>
            </a:extLst>
          </p:cNvPr>
          <p:cNvSpPr txBox="1"/>
          <p:nvPr/>
        </p:nvSpPr>
        <p:spPr>
          <a:xfrm>
            <a:off x="9608949" y="5802868"/>
            <a:ext cx="604434"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3973769235"/>
      </p:ext>
    </p:extLst>
  </p:cSld>
  <p:clrMapOvr>
    <a:masterClrMapping/>
  </p:clrMapOvr>
  <mc:AlternateContent xmlns:mc="http://schemas.openxmlformats.org/markup-compatibility/2006" xmlns:p14="http://schemas.microsoft.com/office/powerpoint/2010/main">
    <mc:Choice Requires="p14">
      <p:transition spd="slow" p14:dur="2000" advTm="83871"/>
    </mc:Choice>
    <mc:Fallback xmlns="">
      <p:transition spd="slow" advTm="8387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F5B16-4068-6540-89A9-D07B012C0943}"/>
              </a:ext>
            </a:extLst>
          </p:cNvPr>
          <p:cNvSpPr>
            <a:spLocks noGrp="1"/>
          </p:cNvSpPr>
          <p:nvPr>
            <p:ph type="title"/>
          </p:nvPr>
        </p:nvSpPr>
        <p:spPr/>
        <p:txBody>
          <a:bodyPr/>
          <a:lstStyle/>
          <a:p>
            <a:r>
              <a:rPr lang="en-US" dirty="0"/>
              <a:t>FISH </a:t>
            </a:r>
          </a:p>
        </p:txBody>
      </p:sp>
      <p:sp>
        <p:nvSpPr>
          <p:cNvPr id="3" name="Content Placeholder 2">
            <a:extLst>
              <a:ext uri="{FF2B5EF4-FFF2-40B4-BE49-F238E27FC236}">
                <a16:creationId xmlns:a16="http://schemas.microsoft.com/office/drawing/2014/main" id="{39B7389C-660A-D64F-8A3D-D8E9390369B9}"/>
              </a:ext>
            </a:extLst>
          </p:cNvPr>
          <p:cNvSpPr>
            <a:spLocks noGrp="1"/>
          </p:cNvSpPr>
          <p:nvPr>
            <p:ph idx="1"/>
          </p:nvPr>
        </p:nvSpPr>
        <p:spPr>
          <a:xfrm>
            <a:off x="1062267" y="1656802"/>
            <a:ext cx="2975552" cy="2734636"/>
          </a:xfrm>
        </p:spPr>
        <p:txBody>
          <a:bodyPr>
            <a:normAutofit fontScale="92500" lnSpcReduction="20000"/>
          </a:bodyPr>
          <a:lstStyle/>
          <a:p>
            <a:r>
              <a:rPr lang="en-US" dirty="0"/>
              <a:t>FISH – Fixation, </a:t>
            </a:r>
            <a:r>
              <a:rPr lang="en-GB" dirty="0"/>
              <a:t>Hybridisation</a:t>
            </a:r>
            <a:r>
              <a:rPr lang="en-US" dirty="0"/>
              <a:t>, Washing, </a:t>
            </a:r>
            <a:r>
              <a:rPr lang="en-US" dirty="0" err="1"/>
              <a:t>Visualisation</a:t>
            </a:r>
            <a:r>
              <a:rPr lang="en-US" dirty="0"/>
              <a:t> and </a:t>
            </a:r>
            <a:r>
              <a:rPr lang="en-GB" dirty="0"/>
              <a:t>Analyse</a:t>
            </a:r>
          </a:p>
          <a:p>
            <a:r>
              <a:rPr lang="en-US" dirty="0"/>
              <a:t>Sample longevity  </a:t>
            </a:r>
          </a:p>
          <a:p>
            <a:r>
              <a:rPr lang="en-US" dirty="0"/>
              <a:t>FISH kits by Abbot Molecular </a:t>
            </a:r>
          </a:p>
          <a:p>
            <a:r>
              <a:rPr lang="en-US" dirty="0"/>
              <a:t>Biomarker panel </a:t>
            </a:r>
          </a:p>
          <a:p>
            <a:r>
              <a:rPr lang="en-US" dirty="0"/>
              <a:t>Prognostic potential </a:t>
            </a:r>
          </a:p>
          <a:p>
            <a:endParaRPr lang="en-US" dirty="0"/>
          </a:p>
        </p:txBody>
      </p:sp>
      <p:pic>
        <p:nvPicPr>
          <p:cNvPr id="4" name="Online Media 3" descr="WhatsApp Video 2017-12-18 at 21.11.06.mp4">
            <a:hlinkClick r:id="" action="ppaction://media"/>
            <a:extLst>
              <a:ext uri="{FF2B5EF4-FFF2-40B4-BE49-F238E27FC236}">
                <a16:creationId xmlns:a16="http://schemas.microsoft.com/office/drawing/2014/main" id="{65EDF65A-3827-1B43-BF9F-C5EDD61B0C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64564" y="585366"/>
            <a:ext cx="6934981" cy="3806072"/>
          </a:xfrm>
          <a:prstGeom prst="rect">
            <a:avLst/>
          </a:prstGeom>
        </p:spPr>
      </p:pic>
      <p:pic>
        <p:nvPicPr>
          <p:cNvPr id="5" name="Picture 4">
            <a:extLst>
              <a:ext uri="{FF2B5EF4-FFF2-40B4-BE49-F238E27FC236}">
                <a16:creationId xmlns:a16="http://schemas.microsoft.com/office/drawing/2014/main" id="{2ACCDB71-B8C1-4F4F-B6B2-B226C832FA67}"/>
              </a:ext>
            </a:extLst>
          </p:cNvPr>
          <p:cNvPicPr>
            <a:picLocks noChangeAspect="1"/>
          </p:cNvPicPr>
          <p:nvPr/>
        </p:nvPicPr>
        <p:blipFill>
          <a:blip r:embed="rId5"/>
          <a:stretch>
            <a:fillRect/>
          </a:stretch>
        </p:blipFill>
        <p:spPr>
          <a:xfrm>
            <a:off x="1062267" y="4837176"/>
            <a:ext cx="3176741" cy="1612077"/>
          </a:xfrm>
          <a:prstGeom prst="rect">
            <a:avLst/>
          </a:prstGeom>
        </p:spPr>
      </p:pic>
      <p:pic>
        <p:nvPicPr>
          <p:cNvPr id="6" name="Picture 5">
            <a:extLst>
              <a:ext uri="{FF2B5EF4-FFF2-40B4-BE49-F238E27FC236}">
                <a16:creationId xmlns:a16="http://schemas.microsoft.com/office/drawing/2014/main" id="{37EA24D2-9F66-5A4F-86C2-077EA8B16B18}"/>
              </a:ext>
            </a:extLst>
          </p:cNvPr>
          <p:cNvPicPr>
            <a:picLocks noChangeAspect="1"/>
          </p:cNvPicPr>
          <p:nvPr/>
        </p:nvPicPr>
        <p:blipFill>
          <a:blip r:embed="rId6"/>
          <a:stretch>
            <a:fillRect/>
          </a:stretch>
        </p:blipFill>
        <p:spPr>
          <a:xfrm>
            <a:off x="4664564" y="4837176"/>
            <a:ext cx="3019807" cy="1612077"/>
          </a:xfrm>
          <a:prstGeom prst="rect">
            <a:avLst/>
          </a:prstGeom>
        </p:spPr>
      </p:pic>
      <p:pic>
        <p:nvPicPr>
          <p:cNvPr id="7" name="Picture 6">
            <a:extLst>
              <a:ext uri="{FF2B5EF4-FFF2-40B4-BE49-F238E27FC236}">
                <a16:creationId xmlns:a16="http://schemas.microsoft.com/office/drawing/2014/main" id="{2D0B0151-D184-0A48-B8AA-E88F18C45DAF}"/>
              </a:ext>
            </a:extLst>
          </p:cNvPr>
          <p:cNvPicPr>
            <a:picLocks noChangeAspect="1"/>
          </p:cNvPicPr>
          <p:nvPr/>
        </p:nvPicPr>
        <p:blipFill>
          <a:blip r:embed="rId7"/>
          <a:stretch>
            <a:fillRect/>
          </a:stretch>
        </p:blipFill>
        <p:spPr>
          <a:xfrm>
            <a:off x="8109927" y="4918461"/>
            <a:ext cx="3019806" cy="1449505"/>
          </a:xfrm>
          <a:prstGeom prst="rect">
            <a:avLst/>
          </a:prstGeom>
        </p:spPr>
      </p:pic>
      <p:sp>
        <p:nvSpPr>
          <p:cNvPr id="8" name="TextBox 7">
            <a:extLst>
              <a:ext uri="{FF2B5EF4-FFF2-40B4-BE49-F238E27FC236}">
                <a16:creationId xmlns:a16="http://schemas.microsoft.com/office/drawing/2014/main" id="{12EA6FBE-8E2C-C241-9D29-13A5D0F9DFBA}"/>
              </a:ext>
            </a:extLst>
          </p:cNvPr>
          <p:cNvSpPr txBox="1"/>
          <p:nvPr/>
        </p:nvSpPr>
        <p:spPr>
          <a:xfrm>
            <a:off x="2871778" y="6488668"/>
            <a:ext cx="365760" cy="369332"/>
          </a:xfrm>
          <a:prstGeom prst="rect">
            <a:avLst/>
          </a:prstGeom>
          <a:noFill/>
        </p:spPr>
        <p:txBody>
          <a:bodyPr wrap="square" rtlCol="0">
            <a:spAutoFit/>
          </a:bodyPr>
          <a:lstStyle/>
          <a:p>
            <a:r>
              <a:rPr lang="en-US" dirty="0"/>
              <a:t>X</a:t>
            </a:r>
          </a:p>
        </p:txBody>
      </p:sp>
      <p:sp>
        <p:nvSpPr>
          <p:cNvPr id="9" name="TextBox 8">
            <a:extLst>
              <a:ext uri="{FF2B5EF4-FFF2-40B4-BE49-F238E27FC236}">
                <a16:creationId xmlns:a16="http://schemas.microsoft.com/office/drawing/2014/main" id="{39AC1CBD-2497-2340-9D3A-782DD9C9EF9E}"/>
              </a:ext>
            </a:extLst>
          </p:cNvPr>
          <p:cNvSpPr txBox="1"/>
          <p:nvPr/>
        </p:nvSpPr>
        <p:spPr>
          <a:xfrm>
            <a:off x="6352594" y="6468594"/>
            <a:ext cx="596846" cy="369332"/>
          </a:xfrm>
          <a:prstGeom prst="rect">
            <a:avLst/>
          </a:prstGeom>
          <a:noFill/>
        </p:spPr>
        <p:txBody>
          <a:bodyPr wrap="square" rtlCol="0">
            <a:spAutoFit/>
          </a:bodyPr>
          <a:lstStyle/>
          <a:p>
            <a:r>
              <a:rPr lang="en-US" dirty="0"/>
              <a:t>10</a:t>
            </a:r>
          </a:p>
        </p:txBody>
      </p:sp>
      <p:sp>
        <p:nvSpPr>
          <p:cNvPr id="10" name="TextBox 9">
            <a:extLst>
              <a:ext uri="{FF2B5EF4-FFF2-40B4-BE49-F238E27FC236}">
                <a16:creationId xmlns:a16="http://schemas.microsoft.com/office/drawing/2014/main" id="{DD5BD0E4-AF05-FF4D-A204-02F89546E703}"/>
              </a:ext>
            </a:extLst>
          </p:cNvPr>
          <p:cNvSpPr txBox="1"/>
          <p:nvPr/>
        </p:nvSpPr>
        <p:spPr>
          <a:xfrm>
            <a:off x="9881616" y="6449253"/>
            <a:ext cx="596846"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1050947186"/>
      </p:ext>
    </p:extLst>
  </p:cSld>
  <p:clrMapOvr>
    <a:masterClrMapping/>
  </p:clrMapOvr>
  <mc:AlternateContent xmlns:mc="http://schemas.openxmlformats.org/markup-compatibility/2006" xmlns:p14="http://schemas.microsoft.com/office/powerpoint/2010/main">
    <mc:Choice Requires="p14">
      <p:transition spd="slow" p14:dur="2000" advTm="136530"/>
    </mc:Choice>
    <mc:Fallback xmlns="">
      <p:transition spd="slow" advTm="13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19" objId="4"/>
        <p14:playEvt time="19941" objId="4"/>
        <p14:playEvt time="39298" objId="4"/>
        <p14:playEvt time="58742" objId="4"/>
        <p14:playEvt time="78142" objId="4"/>
        <p14:playEvt time="97553" objId="4"/>
        <p14:playEvt time="116954" objId="4"/>
        <p14:playEvt time="136354" objId="4"/>
        <p14:stopEvt time="136530"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DA9C-44F0-8B49-AD4A-23E54278A01B}"/>
              </a:ext>
            </a:extLst>
          </p:cNvPr>
          <p:cNvSpPr>
            <a:spLocks noGrp="1"/>
          </p:cNvSpPr>
          <p:nvPr>
            <p:ph type="title"/>
          </p:nvPr>
        </p:nvSpPr>
        <p:spPr/>
        <p:txBody>
          <a:bodyPr/>
          <a:lstStyle/>
          <a:p>
            <a:r>
              <a:rPr lang="en-US" dirty="0"/>
              <a:t>Drug Resistance </a:t>
            </a:r>
          </a:p>
        </p:txBody>
      </p:sp>
      <p:sp>
        <p:nvSpPr>
          <p:cNvPr id="3" name="Content Placeholder 2">
            <a:extLst>
              <a:ext uri="{FF2B5EF4-FFF2-40B4-BE49-F238E27FC236}">
                <a16:creationId xmlns:a16="http://schemas.microsoft.com/office/drawing/2014/main" id="{342AF35C-1D4E-C047-BA60-6661BC7218A0}"/>
              </a:ext>
            </a:extLst>
          </p:cNvPr>
          <p:cNvSpPr>
            <a:spLocks noGrp="1"/>
          </p:cNvSpPr>
          <p:nvPr>
            <p:ph idx="1"/>
          </p:nvPr>
        </p:nvSpPr>
        <p:spPr>
          <a:xfrm>
            <a:off x="1371600" y="1476718"/>
            <a:ext cx="9601200" cy="3581400"/>
          </a:xfrm>
        </p:spPr>
        <p:txBody>
          <a:bodyPr>
            <a:normAutofit/>
          </a:bodyPr>
          <a:lstStyle/>
          <a:p>
            <a:r>
              <a:rPr lang="en-US" dirty="0"/>
              <a:t>Chromosomes move – faster or permanent response</a:t>
            </a:r>
          </a:p>
          <a:p>
            <a:r>
              <a:rPr lang="en-US" dirty="0"/>
              <a:t>Treat cells with cisplatin </a:t>
            </a:r>
          </a:p>
          <a:p>
            <a:r>
              <a:rPr lang="en-US" dirty="0"/>
              <a:t>Check genome territory periodically</a:t>
            </a:r>
          </a:p>
          <a:p>
            <a:r>
              <a:rPr lang="en-US" dirty="0"/>
              <a:t>Pinpoint permanent or temporary changes</a:t>
            </a:r>
          </a:p>
          <a:p>
            <a:r>
              <a:rPr lang="en-US" dirty="0"/>
              <a:t>Stop this adaptation with RNAi (temporary quick changes)</a:t>
            </a:r>
          </a:p>
          <a:p>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pic>
        <p:nvPicPr>
          <p:cNvPr id="9" name="Picture 8">
            <a:extLst>
              <a:ext uri="{FF2B5EF4-FFF2-40B4-BE49-F238E27FC236}">
                <a16:creationId xmlns:a16="http://schemas.microsoft.com/office/drawing/2014/main" id="{DC953771-3C02-1949-ACAC-223A1391CE44}"/>
              </a:ext>
            </a:extLst>
          </p:cNvPr>
          <p:cNvPicPr>
            <a:picLocks noChangeAspect="1"/>
          </p:cNvPicPr>
          <p:nvPr/>
        </p:nvPicPr>
        <p:blipFill>
          <a:blip r:embed="rId3"/>
          <a:stretch>
            <a:fillRect/>
          </a:stretch>
        </p:blipFill>
        <p:spPr>
          <a:xfrm>
            <a:off x="9086661" y="4363135"/>
            <a:ext cx="2177140" cy="2177140"/>
          </a:xfrm>
          <a:prstGeom prst="rect">
            <a:avLst/>
          </a:prstGeom>
        </p:spPr>
      </p:pic>
      <p:pic>
        <p:nvPicPr>
          <p:cNvPr id="11" name="Picture 10">
            <a:extLst>
              <a:ext uri="{FF2B5EF4-FFF2-40B4-BE49-F238E27FC236}">
                <a16:creationId xmlns:a16="http://schemas.microsoft.com/office/drawing/2014/main" id="{59C3F834-5E7C-3045-8D0C-F0042532373B}"/>
              </a:ext>
            </a:extLst>
          </p:cNvPr>
          <p:cNvPicPr>
            <a:picLocks noChangeAspect="1"/>
          </p:cNvPicPr>
          <p:nvPr/>
        </p:nvPicPr>
        <p:blipFill>
          <a:blip r:embed="rId4"/>
          <a:stretch>
            <a:fillRect/>
          </a:stretch>
        </p:blipFill>
        <p:spPr>
          <a:xfrm>
            <a:off x="3810383" y="4363135"/>
            <a:ext cx="2177140" cy="2177140"/>
          </a:xfrm>
          <a:prstGeom prst="rect">
            <a:avLst/>
          </a:prstGeom>
        </p:spPr>
      </p:pic>
      <p:pic>
        <p:nvPicPr>
          <p:cNvPr id="12" name="Picture 11">
            <a:extLst>
              <a:ext uri="{FF2B5EF4-FFF2-40B4-BE49-F238E27FC236}">
                <a16:creationId xmlns:a16="http://schemas.microsoft.com/office/drawing/2014/main" id="{F19DF000-2821-9745-8160-382817D4DBC5}"/>
              </a:ext>
            </a:extLst>
          </p:cNvPr>
          <p:cNvPicPr>
            <a:picLocks noChangeAspect="1"/>
          </p:cNvPicPr>
          <p:nvPr/>
        </p:nvPicPr>
        <p:blipFill>
          <a:blip r:embed="rId5"/>
          <a:stretch>
            <a:fillRect/>
          </a:stretch>
        </p:blipFill>
        <p:spPr>
          <a:xfrm>
            <a:off x="8642085" y="518878"/>
            <a:ext cx="2731937" cy="1652822"/>
          </a:xfrm>
          <a:prstGeom prst="rect">
            <a:avLst/>
          </a:prstGeom>
        </p:spPr>
      </p:pic>
      <p:sp>
        <p:nvSpPr>
          <p:cNvPr id="13" name="TextBox 12">
            <a:extLst>
              <a:ext uri="{FF2B5EF4-FFF2-40B4-BE49-F238E27FC236}">
                <a16:creationId xmlns:a16="http://schemas.microsoft.com/office/drawing/2014/main" id="{67A21CB4-008C-2F45-BFD0-62B88C43C2CF}"/>
              </a:ext>
            </a:extLst>
          </p:cNvPr>
          <p:cNvSpPr txBox="1"/>
          <p:nvPr/>
        </p:nvSpPr>
        <p:spPr>
          <a:xfrm>
            <a:off x="8575218" y="2171700"/>
            <a:ext cx="3200026" cy="646331"/>
          </a:xfrm>
          <a:prstGeom prst="rect">
            <a:avLst/>
          </a:prstGeom>
          <a:noFill/>
        </p:spPr>
        <p:txBody>
          <a:bodyPr wrap="square" rtlCol="0">
            <a:spAutoFit/>
          </a:bodyPr>
          <a:lstStyle/>
          <a:p>
            <a:r>
              <a:rPr lang="en-US" dirty="0"/>
              <a:t>Crosslinks with DNA, Damaged DNA to point of Apoptosis </a:t>
            </a:r>
          </a:p>
        </p:txBody>
      </p:sp>
      <p:sp>
        <p:nvSpPr>
          <p:cNvPr id="14" name="TextBox 13">
            <a:extLst>
              <a:ext uri="{FF2B5EF4-FFF2-40B4-BE49-F238E27FC236}">
                <a16:creationId xmlns:a16="http://schemas.microsoft.com/office/drawing/2014/main" id="{B46A7313-62B8-E74F-A51A-EE690F890ACB}"/>
              </a:ext>
            </a:extLst>
          </p:cNvPr>
          <p:cNvSpPr txBox="1"/>
          <p:nvPr/>
        </p:nvSpPr>
        <p:spPr>
          <a:xfrm>
            <a:off x="1330086" y="5893943"/>
            <a:ext cx="2731937" cy="646331"/>
          </a:xfrm>
          <a:prstGeom prst="rect">
            <a:avLst/>
          </a:prstGeom>
          <a:noFill/>
        </p:spPr>
        <p:txBody>
          <a:bodyPr wrap="square" rtlCol="0">
            <a:spAutoFit/>
          </a:bodyPr>
          <a:lstStyle/>
          <a:p>
            <a:r>
              <a:rPr lang="en-US" dirty="0"/>
              <a:t>MDAH-2774 treated with 25uM Cisplatin  48hrs </a:t>
            </a:r>
          </a:p>
        </p:txBody>
      </p:sp>
      <p:sp>
        <p:nvSpPr>
          <p:cNvPr id="16" name="TextBox 15">
            <a:extLst>
              <a:ext uri="{FF2B5EF4-FFF2-40B4-BE49-F238E27FC236}">
                <a16:creationId xmlns:a16="http://schemas.microsoft.com/office/drawing/2014/main" id="{DE4CBAE1-B1AC-EB45-B326-57AFE1546472}"/>
              </a:ext>
            </a:extLst>
          </p:cNvPr>
          <p:cNvSpPr txBox="1"/>
          <p:nvPr/>
        </p:nvSpPr>
        <p:spPr>
          <a:xfrm>
            <a:off x="6827521" y="5893944"/>
            <a:ext cx="2377442" cy="646331"/>
          </a:xfrm>
          <a:prstGeom prst="rect">
            <a:avLst/>
          </a:prstGeom>
          <a:noFill/>
        </p:spPr>
        <p:txBody>
          <a:bodyPr wrap="square" rtlCol="0">
            <a:spAutoFit/>
          </a:bodyPr>
          <a:lstStyle/>
          <a:p>
            <a:r>
              <a:rPr lang="en-US" dirty="0"/>
              <a:t>PEO-1 treated with 20uM Cisplatin  48hrs </a:t>
            </a:r>
          </a:p>
        </p:txBody>
      </p:sp>
    </p:spTree>
    <p:extLst>
      <p:ext uri="{BB962C8B-B14F-4D97-AF65-F5344CB8AC3E}">
        <p14:creationId xmlns:p14="http://schemas.microsoft.com/office/powerpoint/2010/main" val="2578319891"/>
      </p:ext>
    </p:extLst>
  </p:cSld>
  <p:clrMapOvr>
    <a:masterClrMapping/>
  </p:clrMapOvr>
  <mc:AlternateContent xmlns:mc="http://schemas.openxmlformats.org/markup-compatibility/2006" xmlns:p14="http://schemas.microsoft.com/office/powerpoint/2010/main">
    <mc:Choice Requires="p14">
      <p:transition spd="slow" p14:dur="2000" advTm="46280"/>
    </mc:Choice>
    <mc:Fallback xmlns="">
      <p:transition spd="slow" advTm="462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1BEF-DAFC-2A46-9860-2ED5CE828A02}"/>
              </a:ext>
            </a:extLst>
          </p:cNvPr>
          <p:cNvSpPr>
            <a:spLocks noGrp="1"/>
          </p:cNvSpPr>
          <p:nvPr>
            <p:ph type="title"/>
          </p:nvPr>
        </p:nvSpPr>
        <p:spPr/>
        <p:txBody>
          <a:bodyPr/>
          <a:lstStyle/>
          <a:p>
            <a:r>
              <a:rPr lang="en-US" dirty="0"/>
              <a:t>Nuclear Myosin </a:t>
            </a:r>
          </a:p>
        </p:txBody>
      </p:sp>
      <p:sp>
        <p:nvSpPr>
          <p:cNvPr id="3" name="Content Placeholder 2">
            <a:extLst>
              <a:ext uri="{FF2B5EF4-FFF2-40B4-BE49-F238E27FC236}">
                <a16:creationId xmlns:a16="http://schemas.microsoft.com/office/drawing/2014/main" id="{1478FF0A-BA55-0246-A509-0D566FB59EDF}"/>
              </a:ext>
            </a:extLst>
          </p:cNvPr>
          <p:cNvSpPr>
            <a:spLocks noGrp="1"/>
          </p:cNvSpPr>
          <p:nvPr>
            <p:ph idx="1"/>
          </p:nvPr>
        </p:nvSpPr>
        <p:spPr>
          <a:xfrm>
            <a:off x="1216952" y="1578776"/>
            <a:ext cx="9601200" cy="3581400"/>
          </a:xfrm>
        </p:spPr>
        <p:txBody>
          <a:bodyPr/>
          <a:lstStyle/>
          <a:p>
            <a:r>
              <a:rPr lang="en-US" dirty="0"/>
              <a:t>Motor inhibition – GTPase and ATPase</a:t>
            </a:r>
          </a:p>
          <a:p>
            <a:r>
              <a:rPr lang="en-US" dirty="0" err="1"/>
              <a:t>Acto</a:t>
            </a:r>
            <a:r>
              <a:rPr lang="en-US" dirty="0"/>
              <a:t>-myosin </a:t>
            </a:r>
            <a:r>
              <a:rPr lang="en-US" dirty="0" err="1"/>
              <a:t>polymersisation</a:t>
            </a:r>
            <a:r>
              <a:rPr lang="en-US" dirty="0"/>
              <a:t> </a:t>
            </a:r>
          </a:p>
          <a:p>
            <a:r>
              <a:rPr lang="en-US" dirty="0"/>
              <a:t>Suppression of expression </a:t>
            </a:r>
          </a:p>
          <a:p>
            <a:r>
              <a:rPr lang="en-US" dirty="0"/>
              <a:t>Investigate nuclear </a:t>
            </a:r>
            <a:r>
              <a:rPr lang="en-US" dirty="0" err="1"/>
              <a:t>myosins</a:t>
            </a:r>
            <a:r>
              <a:rPr lang="en-US" dirty="0"/>
              <a:t> role in ovarian cancer cytogenomics</a:t>
            </a:r>
          </a:p>
          <a:p>
            <a:endParaRPr lang="en-US" dirty="0"/>
          </a:p>
        </p:txBody>
      </p:sp>
      <p:pic>
        <p:nvPicPr>
          <p:cNvPr id="8" name="Picture 7">
            <a:extLst>
              <a:ext uri="{FF2B5EF4-FFF2-40B4-BE49-F238E27FC236}">
                <a16:creationId xmlns:a16="http://schemas.microsoft.com/office/drawing/2014/main" id="{D8CE2866-C1CD-EE44-8E68-CF051A98535D}"/>
              </a:ext>
            </a:extLst>
          </p:cNvPr>
          <p:cNvPicPr>
            <a:picLocks noChangeAspect="1"/>
          </p:cNvPicPr>
          <p:nvPr/>
        </p:nvPicPr>
        <p:blipFill>
          <a:blip r:embed="rId3"/>
          <a:stretch>
            <a:fillRect/>
          </a:stretch>
        </p:blipFill>
        <p:spPr>
          <a:xfrm>
            <a:off x="846718" y="2743200"/>
            <a:ext cx="6769637" cy="4838700"/>
          </a:xfrm>
          <a:prstGeom prst="rect">
            <a:avLst/>
          </a:prstGeom>
        </p:spPr>
      </p:pic>
      <p:pic>
        <p:nvPicPr>
          <p:cNvPr id="10" name="Picture 9">
            <a:extLst>
              <a:ext uri="{FF2B5EF4-FFF2-40B4-BE49-F238E27FC236}">
                <a16:creationId xmlns:a16="http://schemas.microsoft.com/office/drawing/2014/main" id="{0AF67147-2594-6646-BBC1-990F0C6EA568}"/>
              </a:ext>
            </a:extLst>
          </p:cNvPr>
          <p:cNvPicPr>
            <a:picLocks noChangeAspect="1"/>
          </p:cNvPicPr>
          <p:nvPr/>
        </p:nvPicPr>
        <p:blipFill>
          <a:blip r:embed="rId4"/>
          <a:stretch>
            <a:fillRect/>
          </a:stretch>
        </p:blipFill>
        <p:spPr>
          <a:xfrm>
            <a:off x="7394621" y="3094567"/>
            <a:ext cx="4797379" cy="3428999"/>
          </a:xfrm>
          <a:prstGeom prst="rect">
            <a:avLst/>
          </a:prstGeom>
        </p:spPr>
      </p:pic>
      <p:sp>
        <p:nvSpPr>
          <p:cNvPr id="11" name="TextBox 10">
            <a:extLst>
              <a:ext uri="{FF2B5EF4-FFF2-40B4-BE49-F238E27FC236}">
                <a16:creationId xmlns:a16="http://schemas.microsoft.com/office/drawing/2014/main" id="{24545272-26AD-4D46-9FA1-1D45F223F586}"/>
              </a:ext>
            </a:extLst>
          </p:cNvPr>
          <p:cNvSpPr txBox="1"/>
          <p:nvPr/>
        </p:nvSpPr>
        <p:spPr>
          <a:xfrm>
            <a:off x="7922977" y="4131733"/>
            <a:ext cx="605955" cy="369332"/>
          </a:xfrm>
          <a:prstGeom prst="rect">
            <a:avLst/>
          </a:prstGeom>
          <a:noFill/>
        </p:spPr>
        <p:txBody>
          <a:bodyPr wrap="square" rtlCol="0">
            <a:spAutoFit/>
          </a:bodyPr>
          <a:lstStyle/>
          <a:p>
            <a:r>
              <a:rPr lang="en-US" dirty="0"/>
              <a:t>18</a:t>
            </a:r>
          </a:p>
        </p:txBody>
      </p:sp>
      <p:sp>
        <p:nvSpPr>
          <p:cNvPr id="12" name="TextBox 11">
            <a:extLst>
              <a:ext uri="{FF2B5EF4-FFF2-40B4-BE49-F238E27FC236}">
                <a16:creationId xmlns:a16="http://schemas.microsoft.com/office/drawing/2014/main" id="{F76ADA34-1610-3A44-9F0B-88B1C3C4DECC}"/>
              </a:ext>
            </a:extLst>
          </p:cNvPr>
          <p:cNvSpPr txBox="1"/>
          <p:nvPr/>
        </p:nvSpPr>
        <p:spPr>
          <a:xfrm>
            <a:off x="9909220" y="3611033"/>
            <a:ext cx="605955" cy="369332"/>
          </a:xfrm>
          <a:prstGeom prst="rect">
            <a:avLst/>
          </a:prstGeom>
          <a:noFill/>
        </p:spPr>
        <p:txBody>
          <a:bodyPr wrap="square" rtlCol="0">
            <a:spAutoFit/>
          </a:bodyPr>
          <a:lstStyle/>
          <a:p>
            <a:r>
              <a:rPr lang="en-US" dirty="0"/>
              <a:t>13</a:t>
            </a:r>
          </a:p>
        </p:txBody>
      </p:sp>
      <p:sp>
        <p:nvSpPr>
          <p:cNvPr id="13" name="TextBox 12">
            <a:extLst>
              <a:ext uri="{FF2B5EF4-FFF2-40B4-BE49-F238E27FC236}">
                <a16:creationId xmlns:a16="http://schemas.microsoft.com/office/drawing/2014/main" id="{73EB1E3D-2BB2-4C4C-B0B9-395636C3031E}"/>
              </a:ext>
            </a:extLst>
          </p:cNvPr>
          <p:cNvSpPr txBox="1"/>
          <p:nvPr/>
        </p:nvSpPr>
        <p:spPr>
          <a:xfrm>
            <a:off x="11103021" y="4316399"/>
            <a:ext cx="605955" cy="369332"/>
          </a:xfrm>
          <a:prstGeom prst="rect">
            <a:avLst/>
          </a:prstGeom>
          <a:noFill/>
        </p:spPr>
        <p:txBody>
          <a:bodyPr wrap="square" rtlCol="0">
            <a:spAutoFit/>
          </a:bodyPr>
          <a:lstStyle/>
          <a:p>
            <a:r>
              <a:rPr lang="en-US" dirty="0"/>
              <a:t>10</a:t>
            </a:r>
          </a:p>
        </p:txBody>
      </p:sp>
      <p:sp>
        <p:nvSpPr>
          <p:cNvPr id="14" name="TextBox 13">
            <a:extLst>
              <a:ext uri="{FF2B5EF4-FFF2-40B4-BE49-F238E27FC236}">
                <a16:creationId xmlns:a16="http://schemas.microsoft.com/office/drawing/2014/main" id="{2CCC7AFC-8935-5A46-9C98-8AC79F8C3111}"/>
              </a:ext>
            </a:extLst>
          </p:cNvPr>
          <p:cNvSpPr txBox="1"/>
          <p:nvPr/>
        </p:nvSpPr>
        <p:spPr>
          <a:xfrm>
            <a:off x="10212197" y="5593317"/>
            <a:ext cx="605955" cy="369332"/>
          </a:xfrm>
          <a:prstGeom prst="rect">
            <a:avLst/>
          </a:prstGeom>
          <a:noFill/>
        </p:spPr>
        <p:txBody>
          <a:bodyPr wrap="square" rtlCol="0">
            <a:spAutoFit/>
          </a:bodyPr>
          <a:lstStyle/>
          <a:p>
            <a:r>
              <a:rPr lang="en-US" dirty="0"/>
              <a:t>X</a:t>
            </a:r>
          </a:p>
        </p:txBody>
      </p:sp>
      <p:sp>
        <p:nvSpPr>
          <p:cNvPr id="15" name="TextBox 14">
            <a:extLst>
              <a:ext uri="{FF2B5EF4-FFF2-40B4-BE49-F238E27FC236}">
                <a16:creationId xmlns:a16="http://schemas.microsoft.com/office/drawing/2014/main" id="{C04558FC-D8DE-2C40-96C2-A36347C0F4EC}"/>
              </a:ext>
            </a:extLst>
          </p:cNvPr>
          <p:cNvSpPr txBox="1"/>
          <p:nvPr/>
        </p:nvSpPr>
        <p:spPr>
          <a:xfrm>
            <a:off x="9451595" y="4975767"/>
            <a:ext cx="1143000" cy="373566"/>
          </a:xfrm>
          <a:prstGeom prst="rect">
            <a:avLst/>
          </a:prstGeom>
          <a:noFill/>
        </p:spPr>
        <p:txBody>
          <a:bodyPr wrap="square" rtlCol="0">
            <a:spAutoFit/>
          </a:bodyPr>
          <a:lstStyle/>
          <a:p>
            <a:r>
              <a:rPr lang="en-US" dirty="0"/>
              <a:t>Nucleolus</a:t>
            </a:r>
          </a:p>
        </p:txBody>
      </p:sp>
      <p:sp>
        <p:nvSpPr>
          <p:cNvPr id="16" name="TextBox 15">
            <a:extLst>
              <a:ext uri="{FF2B5EF4-FFF2-40B4-BE49-F238E27FC236}">
                <a16:creationId xmlns:a16="http://schemas.microsoft.com/office/drawing/2014/main" id="{174F3B34-ED44-894F-A63C-E3B12B7E2A9D}"/>
              </a:ext>
            </a:extLst>
          </p:cNvPr>
          <p:cNvSpPr txBox="1"/>
          <p:nvPr/>
        </p:nvSpPr>
        <p:spPr>
          <a:xfrm>
            <a:off x="10023095" y="1842730"/>
            <a:ext cx="2257381" cy="1477328"/>
          </a:xfrm>
          <a:prstGeom prst="rect">
            <a:avLst/>
          </a:prstGeom>
          <a:noFill/>
        </p:spPr>
        <p:txBody>
          <a:bodyPr wrap="square" rtlCol="0">
            <a:spAutoFit/>
          </a:bodyPr>
          <a:lstStyle/>
          <a:p>
            <a:r>
              <a:rPr lang="en-US" dirty="0"/>
              <a:t>Nuclear position of whole chromosome territories before (+) and after (-) serum removal </a:t>
            </a:r>
          </a:p>
        </p:txBody>
      </p:sp>
      <p:sp>
        <p:nvSpPr>
          <p:cNvPr id="17" name="TextBox 16">
            <a:extLst>
              <a:ext uri="{FF2B5EF4-FFF2-40B4-BE49-F238E27FC236}">
                <a16:creationId xmlns:a16="http://schemas.microsoft.com/office/drawing/2014/main" id="{9528825F-7881-A747-A64A-57E194D7E450}"/>
              </a:ext>
            </a:extLst>
          </p:cNvPr>
          <p:cNvSpPr txBox="1"/>
          <p:nvPr/>
        </p:nvSpPr>
        <p:spPr>
          <a:xfrm>
            <a:off x="7922977" y="6307150"/>
            <a:ext cx="4487282" cy="369332"/>
          </a:xfrm>
          <a:prstGeom prst="rect">
            <a:avLst/>
          </a:prstGeom>
          <a:noFill/>
        </p:spPr>
        <p:txBody>
          <a:bodyPr wrap="square" rtlCol="0">
            <a:spAutoFit/>
          </a:bodyPr>
          <a:lstStyle/>
          <a:p>
            <a:r>
              <a:rPr lang="en-US" dirty="0"/>
              <a:t>Primary human dermal fibroblast nucleus</a:t>
            </a:r>
          </a:p>
        </p:txBody>
      </p:sp>
      <p:sp>
        <p:nvSpPr>
          <p:cNvPr id="4" name="TextBox 3">
            <a:extLst>
              <a:ext uri="{FF2B5EF4-FFF2-40B4-BE49-F238E27FC236}">
                <a16:creationId xmlns:a16="http://schemas.microsoft.com/office/drawing/2014/main" id="{B356FC70-6F3D-F84D-9F61-A98700A23012}"/>
              </a:ext>
            </a:extLst>
          </p:cNvPr>
          <p:cNvSpPr txBox="1"/>
          <p:nvPr/>
        </p:nvSpPr>
        <p:spPr>
          <a:xfrm>
            <a:off x="5296246" y="3901488"/>
            <a:ext cx="2316132" cy="646331"/>
          </a:xfrm>
          <a:prstGeom prst="rect">
            <a:avLst/>
          </a:prstGeom>
          <a:noFill/>
        </p:spPr>
        <p:txBody>
          <a:bodyPr wrap="square" rtlCol="0">
            <a:spAutoFit/>
          </a:bodyPr>
          <a:lstStyle/>
          <a:p>
            <a:r>
              <a:rPr lang="en-US" dirty="0"/>
              <a:t>Head- nucleotide and actin binding site </a:t>
            </a:r>
          </a:p>
        </p:txBody>
      </p:sp>
      <p:sp>
        <p:nvSpPr>
          <p:cNvPr id="18" name="TextBox 17">
            <a:extLst>
              <a:ext uri="{FF2B5EF4-FFF2-40B4-BE49-F238E27FC236}">
                <a16:creationId xmlns:a16="http://schemas.microsoft.com/office/drawing/2014/main" id="{7E67DAD6-4B94-914E-A581-58C361DAC5CB}"/>
              </a:ext>
            </a:extLst>
          </p:cNvPr>
          <p:cNvSpPr txBox="1"/>
          <p:nvPr/>
        </p:nvSpPr>
        <p:spPr>
          <a:xfrm>
            <a:off x="3244240" y="5476153"/>
            <a:ext cx="1974592" cy="1200329"/>
          </a:xfrm>
          <a:prstGeom prst="rect">
            <a:avLst/>
          </a:prstGeom>
          <a:noFill/>
        </p:spPr>
        <p:txBody>
          <a:bodyPr wrap="square" rtlCol="0">
            <a:spAutoFit/>
          </a:bodyPr>
          <a:lstStyle/>
          <a:p>
            <a:r>
              <a:rPr lang="en-US" dirty="0"/>
              <a:t>TH1 – Phospholipid and membrane binding</a:t>
            </a:r>
          </a:p>
        </p:txBody>
      </p:sp>
      <p:sp>
        <p:nvSpPr>
          <p:cNvPr id="19" name="TextBox 18">
            <a:extLst>
              <a:ext uri="{FF2B5EF4-FFF2-40B4-BE49-F238E27FC236}">
                <a16:creationId xmlns:a16="http://schemas.microsoft.com/office/drawing/2014/main" id="{D23A55FB-E64F-9B45-8B2E-74DBF6A7AEC4}"/>
              </a:ext>
            </a:extLst>
          </p:cNvPr>
          <p:cNvSpPr txBox="1"/>
          <p:nvPr/>
        </p:nvSpPr>
        <p:spPr>
          <a:xfrm>
            <a:off x="4401315" y="4884945"/>
            <a:ext cx="2316132" cy="369332"/>
          </a:xfrm>
          <a:prstGeom prst="rect">
            <a:avLst/>
          </a:prstGeom>
          <a:noFill/>
        </p:spPr>
        <p:txBody>
          <a:bodyPr wrap="square" rtlCol="0">
            <a:spAutoFit/>
          </a:bodyPr>
          <a:lstStyle/>
          <a:p>
            <a:r>
              <a:rPr lang="en-US" dirty="0"/>
              <a:t>Neck </a:t>
            </a:r>
          </a:p>
        </p:txBody>
      </p:sp>
      <p:sp>
        <p:nvSpPr>
          <p:cNvPr id="20" name="TextBox 19">
            <a:extLst>
              <a:ext uri="{FF2B5EF4-FFF2-40B4-BE49-F238E27FC236}">
                <a16:creationId xmlns:a16="http://schemas.microsoft.com/office/drawing/2014/main" id="{C8A7C158-C762-A64B-868B-7B7D27530DCD}"/>
              </a:ext>
            </a:extLst>
          </p:cNvPr>
          <p:cNvSpPr txBox="1"/>
          <p:nvPr/>
        </p:nvSpPr>
        <p:spPr>
          <a:xfrm>
            <a:off x="2290005" y="5614652"/>
            <a:ext cx="2316132" cy="923330"/>
          </a:xfrm>
          <a:prstGeom prst="rect">
            <a:avLst/>
          </a:prstGeom>
          <a:noFill/>
        </p:spPr>
        <p:txBody>
          <a:bodyPr wrap="square" rtlCol="0">
            <a:spAutoFit/>
          </a:bodyPr>
          <a:lstStyle/>
          <a:p>
            <a:r>
              <a:rPr lang="en-US" dirty="0"/>
              <a:t>TH2 </a:t>
            </a:r>
          </a:p>
          <a:p>
            <a:r>
              <a:rPr lang="en-US" dirty="0"/>
              <a:t>– actin </a:t>
            </a:r>
          </a:p>
          <a:p>
            <a:r>
              <a:rPr lang="en-US" dirty="0"/>
              <a:t>binding</a:t>
            </a:r>
          </a:p>
        </p:txBody>
      </p:sp>
      <p:sp>
        <p:nvSpPr>
          <p:cNvPr id="21" name="TextBox 20">
            <a:extLst>
              <a:ext uri="{FF2B5EF4-FFF2-40B4-BE49-F238E27FC236}">
                <a16:creationId xmlns:a16="http://schemas.microsoft.com/office/drawing/2014/main" id="{D27B836E-1A7B-D446-A3CC-6D1C62030924}"/>
              </a:ext>
            </a:extLst>
          </p:cNvPr>
          <p:cNvSpPr txBox="1"/>
          <p:nvPr/>
        </p:nvSpPr>
        <p:spPr>
          <a:xfrm>
            <a:off x="951375" y="4062904"/>
            <a:ext cx="1745469" cy="1477328"/>
          </a:xfrm>
          <a:prstGeom prst="rect">
            <a:avLst/>
          </a:prstGeom>
          <a:noFill/>
        </p:spPr>
        <p:txBody>
          <a:bodyPr wrap="square" rtlCol="0">
            <a:spAutoFit/>
          </a:bodyPr>
          <a:lstStyle/>
          <a:p>
            <a:r>
              <a:rPr lang="en-US" dirty="0"/>
              <a:t>TH3 - signal transduction, actin dynamics and membrane trafficking </a:t>
            </a:r>
          </a:p>
        </p:txBody>
      </p:sp>
    </p:spTree>
    <p:extLst>
      <p:ext uri="{BB962C8B-B14F-4D97-AF65-F5344CB8AC3E}">
        <p14:creationId xmlns:p14="http://schemas.microsoft.com/office/powerpoint/2010/main" val="2207412279"/>
      </p:ext>
    </p:extLst>
  </p:cSld>
  <p:clrMapOvr>
    <a:masterClrMapping/>
  </p:clrMapOvr>
  <mc:AlternateContent xmlns:mc="http://schemas.openxmlformats.org/markup-compatibility/2006" xmlns:p14="http://schemas.microsoft.com/office/powerpoint/2010/main">
    <mc:Choice Requires="p14">
      <p:transition spd="slow" p14:dur="2000" advTm="1219"/>
    </mc:Choice>
    <mc:Fallback xmlns="">
      <p:transition spd="slow" advTm="121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23E5-1DD3-6843-B101-518D4EA2C92E}"/>
              </a:ext>
            </a:extLst>
          </p:cNvPr>
          <p:cNvSpPr>
            <a:spLocks noGrp="1"/>
          </p:cNvSpPr>
          <p:nvPr>
            <p:ph type="title"/>
          </p:nvPr>
        </p:nvSpPr>
        <p:spPr/>
        <p:txBody>
          <a:bodyPr/>
          <a:lstStyle/>
          <a:p>
            <a:r>
              <a:rPr lang="en-US" dirty="0"/>
              <a:t>Drug Toxicity </a:t>
            </a:r>
          </a:p>
        </p:txBody>
      </p:sp>
      <p:sp>
        <p:nvSpPr>
          <p:cNvPr id="3" name="Content Placeholder 2">
            <a:extLst>
              <a:ext uri="{FF2B5EF4-FFF2-40B4-BE49-F238E27FC236}">
                <a16:creationId xmlns:a16="http://schemas.microsoft.com/office/drawing/2014/main" id="{38EA6483-7AEC-174E-8634-F6AB22457A0C}"/>
              </a:ext>
            </a:extLst>
          </p:cNvPr>
          <p:cNvSpPr>
            <a:spLocks noGrp="1"/>
          </p:cNvSpPr>
          <p:nvPr>
            <p:ph idx="1"/>
          </p:nvPr>
        </p:nvSpPr>
        <p:spPr>
          <a:xfrm>
            <a:off x="1219200" y="1638300"/>
            <a:ext cx="9601200" cy="3581400"/>
          </a:xfrm>
        </p:spPr>
        <p:txBody>
          <a:bodyPr/>
          <a:lstStyle/>
          <a:p>
            <a:r>
              <a:rPr lang="en-US" dirty="0"/>
              <a:t>Exploit RNAi to weaken cell, without myosin it acquires a senescent characteristic </a:t>
            </a:r>
          </a:p>
          <a:p>
            <a:r>
              <a:rPr lang="en-US" dirty="0"/>
              <a:t>Decrease the dosage requirement </a:t>
            </a:r>
          </a:p>
          <a:p>
            <a:r>
              <a:rPr lang="en-US" dirty="0"/>
              <a:t>Paclitaxel and drug toxicity </a:t>
            </a:r>
          </a:p>
          <a:p>
            <a:endParaRPr lang="en-US" dirty="0"/>
          </a:p>
        </p:txBody>
      </p:sp>
      <p:pic>
        <p:nvPicPr>
          <p:cNvPr id="4" name="Picture 3">
            <a:extLst>
              <a:ext uri="{FF2B5EF4-FFF2-40B4-BE49-F238E27FC236}">
                <a16:creationId xmlns:a16="http://schemas.microsoft.com/office/drawing/2014/main" id="{A9377857-596D-F245-B7DA-6C0E59537A21}"/>
              </a:ext>
            </a:extLst>
          </p:cNvPr>
          <p:cNvPicPr>
            <a:picLocks noChangeAspect="1"/>
          </p:cNvPicPr>
          <p:nvPr/>
        </p:nvPicPr>
        <p:blipFill>
          <a:blip r:embed="rId3"/>
          <a:stretch>
            <a:fillRect/>
          </a:stretch>
        </p:blipFill>
        <p:spPr>
          <a:xfrm>
            <a:off x="5573486" y="2483111"/>
            <a:ext cx="4996542" cy="3380994"/>
          </a:xfrm>
          <a:prstGeom prst="rect">
            <a:avLst/>
          </a:prstGeom>
        </p:spPr>
      </p:pic>
      <p:sp>
        <p:nvSpPr>
          <p:cNvPr id="5" name="TextBox 4">
            <a:extLst>
              <a:ext uri="{FF2B5EF4-FFF2-40B4-BE49-F238E27FC236}">
                <a16:creationId xmlns:a16="http://schemas.microsoft.com/office/drawing/2014/main" id="{69C477D6-2854-3345-B8F1-860AD836FBB6}"/>
              </a:ext>
            </a:extLst>
          </p:cNvPr>
          <p:cNvSpPr txBox="1"/>
          <p:nvPr/>
        </p:nvSpPr>
        <p:spPr>
          <a:xfrm>
            <a:off x="2221060" y="4156908"/>
            <a:ext cx="3200026" cy="923330"/>
          </a:xfrm>
          <a:prstGeom prst="rect">
            <a:avLst/>
          </a:prstGeom>
          <a:noFill/>
        </p:spPr>
        <p:txBody>
          <a:bodyPr wrap="square" rtlCol="0">
            <a:spAutoFit/>
          </a:bodyPr>
          <a:lstStyle/>
          <a:p>
            <a:r>
              <a:rPr lang="en-US" dirty="0"/>
              <a:t>Cytoskeletal drug stabilizing microtubule polymerization, preventing disassembly</a:t>
            </a:r>
          </a:p>
        </p:txBody>
      </p:sp>
    </p:spTree>
    <p:extLst>
      <p:ext uri="{BB962C8B-B14F-4D97-AF65-F5344CB8AC3E}">
        <p14:creationId xmlns:p14="http://schemas.microsoft.com/office/powerpoint/2010/main" val="3021487383"/>
      </p:ext>
    </p:extLst>
  </p:cSld>
  <p:clrMapOvr>
    <a:masterClrMapping/>
  </p:clrMapOvr>
  <mc:AlternateContent xmlns:mc="http://schemas.openxmlformats.org/markup-compatibility/2006" xmlns:p14="http://schemas.microsoft.com/office/powerpoint/2010/main">
    <mc:Choice Requires="p14">
      <p:transition spd="slow" p14:dur="2000" advTm="9696"/>
    </mc:Choice>
    <mc:Fallback xmlns="">
      <p:transition spd="slow" advTm="969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60EB-DE7F-C94B-82BC-7A8C4A91735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F4FA2FF-FD16-FC4C-A5DD-274B97601D1F}"/>
              </a:ext>
            </a:extLst>
          </p:cNvPr>
          <p:cNvSpPr>
            <a:spLocks noGrp="1"/>
          </p:cNvSpPr>
          <p:nvPr>
            <p:ph idx="1"/>
          </p:nvPr>
        </p:nvSpPr>
        <p:spPr>
          <a:xfrm>
            <a:off x="1371600" y="1623060"/>
            <a:ext cx="9601200" cy="4754880"/>
          </a:xfrm>
        </p:spPr>
        <p:txBody>
          <a:bodyPr>
            <a:normAutofit fontScale="92500" lnSpcReduction="20000"/>
          </a:bodyPr>
          <a:lstStyle/>
          <a:p>
            <a:r>
              <a:rPr lang="en-GB" dirty="0"/>
              <a:t>Bridger, JM. and Volpi, EV. (2010) ‘Fluorescence in situ Hybridization (FISH): Protocols and Applications’. Methods in Molecular Biology, vol. 659</a:t>
            </a:r>
          </a:p>
          <a:p>
            <a:r>
              <a:rPr lang="en-GB" dirty="0"/>
              <a:t>Bridger, JM., </a:t>
            </a:r>
            <a:r>
              <a:rPr lang="en-GB" dirty="0" err="1"/>
              <a:t>Arican-Gotkas</a:t>
            </a:r>
            <a:r>
              <a:rPr lang="en-GB" dirty="0"/>
              <a:t>, HD., Foster, HA., Godwin, LS., Harvey, A., Kill, IR., et al. (2014) ‘The Non-random Repositioning of Whole Chromosomes and Individual Gene Loci in Interphase Nuclei and Its Relevance in Disease, Infection, Aging, and Cancer’. Advances in Experimental Medicine and Biology, 773. pp. 263 – 279</a:t>
            </a:r>
          </a:p>
          <a:p>
            <a:r>
              <a:rPr lang="en-GB" dirty="0"/>
              <a:t>Nuclear Molecular Motors for Active, Directed Chromatin Movement in Interphase Nuclei, Joanna M. Bridger and Ishita S. Mehta</a:t>
            </a:r>
          </a:p>
          <a:p>
            <a:r>
              <a:rPr lang="en-US" dirty="0" err="1"/>
              <a:t>Meaburn</a:t>
            </a:r>
            <a:r>
              <a:rPr lang="en-US" dirty="0"/>
              <a:t>, KJ. (2016) ‘</a:t>
            </a:r>
            <a:r>
              <a:rPr lang="en-GB" dirty="0"/>
              <a:t>Spatial Genome Organization and Its Emerging Role as a Potential Diagnosis Tool’. Frontiers in Genetics, 7:134</a:t>
            </a:r>
          </a:p>
          <a:p>
            <a:r>
              <a:rPr lang="en-GB" dirty="0"/>
              <a:t>Penner-</a:t>
            </a:r>
            <a:r>
              <a:rPr lang="en-GB" dirty="0" err="1"/>
              <a:t>Goeke</a:t>
            </a:r>
            <a:r>
              <a:rPr lang="en-GB" dirty="0"/>
              <a:t>, S., </a:t>
            </a:r>
            <a:r>
              <a:rPr lang="en-GB" dirty="0" err="1"/>
              <a:t>Lichtensztejn</a:t>
            </a:r>
            <a:r>
              <a:rPr lang="en-GB" dirty="0"/>
              <a:t>, Z., Neufeld, M., Ali, JL., Altman, AD., </a:t>
            </a:r>
            <a:r>
              <a:rPr lang="en-GB" dirty="0" err="1"/>
              <a:t>Nachtigal</a:t>
            </a:r>
            <a:r>
              <a:rPr lang="en-GB" dirty="0"/>
              <a:t>, MW., et al. (2017) The temporal dynamics of chromosome instability in ovarian cancer cell lines and primary patient samples. </a:t>
            </a:r>
            <a:r>
              <a:rPr lang="en-GB" dirty="0" err="1"/>
              <a:t>PLoS</a:t>
            </a:r>
            <a:r>
              <a:rPr lang="en-GB" dirty="0"/>
              <a:t> Genet 13:4</a:t>
            </a:r>
            <a:endParaRPr lang="en-US" dirty="0"/>
          </a:p>
          <a:p>
            <a:r>
              <a:rPr lang="en-GB" dirty="0">
                <a:hlinkClick r:id="rId2"/>
              </a:rPr>
              <a:t>https://www.molecular.abbott/int/en/products/oncology/vysis-alk-break-apart-fish-probe-kit</a:t>
            </a:r>
            <a:endParaRPr lang="en-GB" dirty="0"/>
          </a:p>
          <a:p>
            <a:r>
              <a:rPr lang="en-GB" dirty="0">
                <a:hlinkClick r:id="rId3"/>
              </a:rPr>
              <a:t>https://www.molecular.abbott/int/en/products/oncology/urovysion-bladder-cancer-kit</a:t>
            </a:r>
            <a:endParaRPr lang="en-US" dirty="0"/>
          </a:p>
          <a:p>
            <a:endParaRPr lang="en-US" dirty="0"/>
          </a:p>
        </p:txBody>
      </p:sp>
    </p:spTree>
    <p:extLst>
      <p:ext uri="{BB962C8B-B14F-4D97-AF65-F5344CB8AC3E}">
        <p14:creationId xmlns:p14="http://schemas.microsoft.com/office/powerpoint/2010/main" val="257169215"/>
      </p:ext>
    </p:extLst>
  </p:cSld>
  <p:clrMapOvr>
    <a:masterClrMapping/>
  </p:clrMapOvr>
  <mc:AlternateContent xmlns:mc="http://schemas.openxmlformats.org/markup-compatibility/2006" xmlns:p14="http://schemas.microsoft.com/office/powerpoint/2010/main">
    <mc:Choice Requires="p14">
      <p:transition spd="slow" p14:dur="2000" advTm="57491"/>
    </mc:Choice>
    <mc:Fallback xmlns="">
      <p:transition spd="slow" advTm="5749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B5FD-B7E9-F24E-8D78-4ADFAF9F0C82}"/>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B3517FBB-52F1-DA49-949E-3ED9A3AB7429}"/>
              </a:ext>
            </a:extLst>
          </p:cNvPr>
          <p:cNvSpPr>
            <a:spLocks noGrp="1"/>
          </p:cNvSpPr>
          <p:nvPr>
            <p:ph idx="1"/>
          </p:nvPr>
        </p:nvSpPr>
        <p:spPr/>
        <p:txBody>
          <a:bodyPr/>
          <a:lstStyle/>
          <a:p>
            <a:r>
              <a:rPr lang="en-US" dirty="0"/>
              <a:t>Diagnosing ovarian cancer earlier while combatting drug resistance and toxicity through cytogenomics </a:t>
            </a:r>
          </a:p>
          <a:p>
            <a:endParaRPr lang="en-US" dirty="0"/>
          </a:p>
          <a:p>
            <a:r>
              <a:rPr lang="en-GB" u="sng" dirty="0">
                <a:hlinkClick r:id="rId3"/>
              </a:rPr>
              <a:t>www.aakilasammy.co.uk</a:t>
            </a:r>
            <a:endParaRPr lang="en-GB" u="sng" dirty="0"/>
          </a:p>
          <a:p>
            <a:endParaRPr lang="en-GB" u="sng" dirty="0"/>
          </a:p>
          <a:p>
            <a:pPr marL="0" indent="0">
              <a:buNone/>
            </a:pPr>
            <a:endParaRPr lang="en-GB" dirty="0"/>
          </a:p>
        </p:txBody>
      </p:sp>
      <p:pic>
        <p:nvPicPr>
          <p:cNvPr id="5" name="Picture 4">
            <a:extLst>
              <a:ext uri="{FF2B5EF4-FFF2-40B4-BE49-F238E27FC236}">
                <a16:creationId xmlns:a16="http://schemas.microsoft.com/office/drawing/2014/main" id="{40DC16F2-DCFA-4532-ADC3-0FC6884F6DBA}"/>
              </a:ext>
            </a:extLst>
          </p:cNvPr>
          <p:cNvPicPr>
            <a:picLocks noChangeAspect="1"/>
          </p:cNvPicPr>
          <p:nvPr/>
        </p:nvPicPr>
        <p:blipFill>
          <a:blip r:embed="rId4"/>
          <a:stretch>
            <a:fillRect/>
          </a:stretch>
        </p:blipFill>
        <p:spPr>
          <a:xfrm>
            <a:off x="1857554" y="4215875"/>
            <a:ext cx="2083865" cy="2091014"/>
          </a:xfrm>
          <a:prstGeom prst="rect">
            <a:avLst/>
          </a:prstGeom>
        </p:spPr>
      </p:pic>
    </p:spTree>
    <p:extLst>
      <p:ext uri="{BB962C8B-B14F-4D97-AF65-F5344CB8AC3E}">
        <p14:creationId xmlns:p14="http://schemas.microsoft.com/office/powerpoint/2010/main" val="217636598"/>
      </p:ext>
    </p:extLst>
  </p:cSld>
  <p:clrMapOvr>
    <a:masterClrMapping/>
  </p:clrMapOvr>
  <mc:AlternateContent xmlns:mc="http://schemas.openxmlformats.org/markup-compatibility/2006" xmlns:p14="http://schemas.microsoft.com/office/powerpoint/2010/main">
    <mc:Choice Requires="p14">
      <p:transition spd="slow" p14:dur="2000" advTm="35066"/>
    </mc:Choice>
    <mc:Fallback xmlns="">
      <p:transition spd="slow" advTm="35066"/>
    </mc:Fallback>
  </mc:AlternateContent>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16702</TotalTime>
  <Words>441</Words>
  <Application>Microsoft Office PowerPoint</Application>
  <PresentationFormat>Widescreen</PresentationFormat>
  <Paragraphs>94</Paragraphs>
  <Slides>9</Slides>
  <Notes>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Calibri</vt:lpstr>
      <vt:lpstr>Franklin Gothic Book</vt:lpstr>
      <vt:lpstr>Crop</vt:lpstr>
      <vt:lpstr>Ovarian cancer cytogenomics</vt:lpstr>
      <vt:lpstr>Challenges associated with Ovarian Cancer </vt:lpstr>
      <vt:lpstr>Chromosomes move </vt:lpstr>
      <vt:lpstr>FISH </vt:lpstr>
      <vt:lpstr>Drug Resistance </vt:lpstr>
      <vt:lpstr>Nuclear Myosin </vt:lpstr>
      <vt:lpstr>Drug Toxicity </vt:lpstr>
      <vt:lpstr>References</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Ovarian cancer cytogenomics</dc:title>
  <dc:creator>aakilasammy@gmail.com</dc:creator>
  <cp:lastModifiedBy>Matt ONeill</cp:lastModifiedBy>
  <cp:revision>54</cp:revision>
  <dcterms:created xsi:type="dcterms:W3CDTF">2019-06-11T15:49:28Z</dcterms:created>
  <dcterms:modified xsi:type="dcterms:W3CDTF">2019-07-04T09:38:48Z</dcterms:modified>
</cp:coreProperties>
</file>